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ontserrat Black"/>
      <p:bold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Montserrat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5C5DD4-D66C-424F-AEB9-9CE054B1FB8A}">
  <a:tblStyle styleId="{AB5C5DD4-D66C-424F-AEB9-9CE054B1FB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.fntdata"/><Relationship Id="rId20" Type="http://schemas.openxmlformats.org/officeDocument/2006/relationships/slide" Target="slides/slide13.xml"/><Relationship Id="rId42" Type="http://schemas.openxmlformats.org/officeDocument/2006/relationships/font" Target="fonts/Montserrat-regular.fntdata"/><Relationship Id="rId41" Type="http://schemas.openxmlformats.org/officeDocument/2006/relationships/font" Target="fonts/MontserratBlack-boldItalic.fntdata"/><Relationship Id="rId22" Type="http://schemas.openxmlformats.org/officeDocument/2006/relationships/slide" Target="slides/slide15.xml"/><Relationship Id="rId44" Type="http://schemas.openxmlformats.org/officeDocument/2006/relationships/font" Target="fonts/Montserrat-italic.fntdata"/><Relationship Id="rId21" Type="http://schemas.openxmlformats.org/officeDocument/2006/relationships/slide" Target="slides/slide14.xml"/><Relationship Id="rId43" Type="http://schemas.openxmlformats.org/officeDocument/2006/relationships/font" Target="fonts/Montserrat-bold.fntdata"/><Relationship Id="rId24" Type="http://schemas.openxmlformats.org/officeDocument/2006/relationships/slide" Target="slides/slide17.xml"/><Relationship Id="rId46" Type="http://schemas.openxmlformats.org/officeDocument/2006/relationships/font" Target="fonts/MontserratExtraBold-bold.fntdata"/><Relationship Id="rId23" Type="http://schemas.openxmlformats.org/officeDocument/2006/relationships/slide" Target="slides/slide16.xml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MontserratExtraBol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72e0aee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72e0aee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72e0aee48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72e0aee48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72e0aee48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72e0aee48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b72e0aee48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b72e0aee48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72e0aee48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72e0aee48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b72e0aee48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b72e0aee48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72e0aee48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b72e0aee48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72e0aee48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b72e0aee48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72e0aee48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b72e0aee48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72e0aee48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b72e0aee48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72e0aee48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b72e0aee48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72e0aee4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b72e0aee4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72e0aee48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b72e0aee48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72e0aee48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b72e0aee48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72e0aee48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b72e0aee48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72e0aee48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72e0aee48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72e0aee48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72e0aee48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72e0aee48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b72e0aee48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b72e0aee48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b72e0aee48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72e0aee48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b72e0aee48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b72e0aee48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b72e0aee48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72e0aee48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b72e0aee48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72e0aee4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72e0aee4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b72e0aee48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b72e0aee48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b72e0aee48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b72e0aee48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72e0aee48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b72e0aee48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72e0aee48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72e0aee48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72e0aee48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72e0aee48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72e0aee48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b72e0aee48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b72e0aee48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b72e0aee48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72e0aee48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72e0aee48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72e0aee48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72e0aee48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>
  <p:cSld name="TITLE_1">
    <p:bg>
      <p:bgPr>
        <a:solidFill>
          <a:srgbClr val="57068C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85" name="Google Shape;85;p19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86" name="Google Shape;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104" name="Google Shape;10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10" name="Google Shape;1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119" name="Google Shape;119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123" name="Google Shape;12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6" name="Google Shape;12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9" name="Google Shape;129;p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32" name="Google Shape;13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9" name="Google Shape;139;p28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0" name="Google Shape;140;p28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9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6" name="Google Shape;146;p29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7" name="Google Shape;147;p29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3" name="Google Shape;153;p30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54" name="Google Shape;154;p30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3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59" name="Google Shape;15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1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4" name="Google Shape;1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3" title="county_popstats_choroplet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8680"/>
            <a:ext cx="9144003" cy="202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 title="county_peruser_choroplet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705"/>
            <a:ext cx="9144003" cy="202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4" title="county_peruser_choroplet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73331"/>
            <a:ext cx="9144003" cy="202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4" title="county_percapita_choroplet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3375"/>
            <a:ext cx="9144003" cy="202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238" name="Google Shape;238;p45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Regressions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6" title="cbsa_connection_regress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0425"/>
            <a:ext cx="9144003" cy="358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7" title="cbsa_connections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38" y="30488"/>
            <a:ext cx="8616719" cy="508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8" title="cbsa_connections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38" y="0"/>
            <a:ext cx="87273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259" name="Google Shape;259;p49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Regressions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647"/>
            <a:ext cx="9144003" cy="359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38" y="31250"/>
            <a:ext cx="8614124" cy="50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52" y="0"/>
            <a:ext cx="87200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445025"/>
            <a:ext cx="84249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Locations:</a:t>
            </a:r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25" y="445025"/>
            <a:ext cx="3413175" cy="444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50" y="1199150"/>
            <a:ext cx="364348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Regressions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643"/>
            <a:ext cx="9144003" cy="359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63" y="0"/>
            <a:ext cx="8720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63" y="0"/>
            <a:ext cx="87200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Hamilton Beach</a:t>
            </a:r>
            <a:endParaRPr sz="6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Demographic Plots</a:t>
            </a:r>
            <a:endParaRPr sz="6300"/>
          </a:p>
        </p:txBody>
      </p:sp>
      <p:sp>
        <p:nvSpPr>
          <p:cNvPr id="301" name="Google Shape;301;p57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Pi Charts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Bar Charts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All selected blocks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458" y="635500"/>
            <a:ext cx="3198296" cy="4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238" y="635500"/>
            <a:ext cx="3363608" cy="4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8"/>
          <p:cNvSpPr txBox="1"/>
          <p:nvPr/>
        </p:nvSpPr>
        <p:spPr>
          <a:xfrm>
            <a:off x="1761200" y="191650"/>
            <a:ext cx="2297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HB Census Blocks: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58"/>
          <p:cNvSpPr txBox="1"/>
          <p:nvPr/>
        </p:nvSpPr>
        <p:spPr>
          <a:xfrm>
            <a:off x="4956250" y="191650"/>
            <a:ext cx="272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Single Family Homes: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400"/>
            <a:ext cx="9144003" cy="47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700"/>
            <a:ext cx="9144003" cy="465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13" y="0"/>
            <a:ext cx="80227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86343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SMALL TITLE</a:t>
            </a:r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sp>
        <p:nvSpPr>
          <p:cNvPr id="185" name="Google Shape;185;p3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6" name="Google Shape;186;p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graphicFrame>
        <p:nvGraphicFramePr>
          <p:cNvPr id="187" name="Google Shape;187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{AB5C5DD4-D66C-424F-AEB9-9CE054B1FB8A}</a:tableStyleId>
              </a:tblPr>
              <a:tblGrid>
                <a:gridCol w="964175"/>
                <a:gridCol w="1250275"/>
                <a:gridCol w="1017875"/>
                <a:gridCol w="1089400"/>
                <a:gridCol w="1172750"/>
                <a:gridCol w="1303925"/>
                <a:gridCol w="731225"/>
                <a:gridCol w="1614375"/>
              </a:tblGrid>
              <a:tr h="3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GEOID Type: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GEOIDS Included: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Network Type: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y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Linear Fit: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Confidence Interval: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Adj. R^2: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Averages: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County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3141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Total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Cumulative Total Degree</a:t>
                      </a:r>
                      <a:endParaRPr b="1" sz="8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0.972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+ 0.019 </a:t>
                      </a:r>
                      <a:endParaRPr b="1"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[0.967, 0.977]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[0.015,0.024]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0.979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115,046,176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106,879; 54,429 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Inner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6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Inner-Total Degree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1.062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- 0.013 </a:t>
                      </a:r>
                      <a:endParaRPr b="1"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[1.052, 1.073]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[-0.022, -0.004]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0.925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35,816,319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106,879; 54,429 </a:t>
                      </a:r>
                      <a:endParaRPr b="1"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Outgoing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5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Outgoing-Total Degree</a:t>
                      </a:r>
                      <a:endParaRPr b="1" sz="6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0.945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+ 0.024 </a:t>
                      </a:r>
                      <a:endParaRPr b="1"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[0.939, 0.950]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[0.020, 0.029]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0.975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79,229,857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106,879; 54,429 </a:t>
                      </a:r>
                      <a:endParaRPr b="1"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CBSA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917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Total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Cumulative Total Degree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0.979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+ 0.009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[0.967, 0.990]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[0.000, 0.017]</a:t>
                      </a:r>
                      <a:endParaRPr sz="1100"/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0.969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369,646,071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345,975;175,799</a:t>
                      </a:r>
                      <a:endParaRPr sz="1100"/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Inner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Cumu. Inner-Total Degree</a:t>
                      </a:r>
                      <a:endParaRPr sz="8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1.064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- 0.065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[1.046, 1.082]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[-0.079, -0.051]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0.937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166,674,627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345,975;175,799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Outgoing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6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Cumu. Outgoing-Total Degree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0.924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+ 0.047 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[0.913, 0.936]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[0.039, 0.056]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0.966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202,971,443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345,975;175,799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MSA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381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Total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Cumulative Total Degree</a:t>
                      </a:r>
                      <a:endParaRPr sz="8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0.982</a:t>
                      </a:r>
                      <a:r>
                        <a:rPr b="1" i="1" lang="en" sz="9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9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+ 0.006 </a:t>
                      </a:r>
                      <a:endParaRPr sz="9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[0.962, 1.002]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[-0.006, 0.017]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0.962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806,430,257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760,791;385,411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Inner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6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Inner-Total Degree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1.082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- 0.048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[1.049, 1.114]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[-0.067, -0.028]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0.919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372,823,802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760,791;385,411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Outgoing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5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Outgoing-Total Degree</a:t>
                      </a:r>
                      <a:endParaRPr sz="6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0.914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+ 0.033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[0.894, 0.933]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[0.021, 0.045]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0.958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433,696,455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760,791;385,411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muSA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536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Total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Cumulative Total Degree</a:t>
                      </a:r>
                      <a:endParaRPr sz="8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0.969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- 0.009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[0.931, 1.007]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[-0.018, 0.000]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0.821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59,170,744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51,115; 26,802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Inner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6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Inner-Total Degree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1.054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- 0.029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[0.994, 1.113]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[-0.042, -0.016]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0.694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20,139,486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51,115; 26,802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Outgoing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5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Outgoing-Total Degree</a:t>
                      </a:r>
                      <a:endParaRPr sz="6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0.921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- 0.007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[0.883, 0.960]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[-0.016, 0.002]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0.805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39,031,258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51,115; 26,802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5200"/>
            <a:ext cx="9143997" cy="335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9144003" cy="452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675"/>
            <a:ext cx="9144003" cy="451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Social Connectedness Index Plots </a:t>
            </a:r>
            <a:endParaRPr sz="5400"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407175" y="2850250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8" title="sci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3350"/>
            <a:ext cx="9144003" cy="273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204" name="Google Shape;204;p39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Regressions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Choropleths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0" title="county_connection_regress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6883"/>
            <a:ext cx="9144003" cy="358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41" title="county_connections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35" y="0"/>
            <a:ext cx="87273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 title="county_connections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61" y="0"/>
            <a:ext cx="87490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